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307" r:id="rId3"/>
    <p:sldId id="258" r:id="rId4"/>
    <p:sldId id="278" r:id="rId5"/>
    <p:sldId id="308" r:id="rId6"/>
    <p:sldId id="279" r:id="rId7"/>
    <p:sldId id="260" r:id="rId8"/>
    <p:sldId id="292" r:id="rId9"/>
    <p:sldId id="293" r:id="rId10"/>
    <p:sldId id="302" r:id="rId11"/>
    <p:sldId id="280" r:id="rId12"/>
    <p:sldId id="269" r:id="rId13"/>
    <p:sldId id="309" r:id="rId14"/>
    <p:sldId id="272" r:id="rId15"/>
    <p:sldId id="275" r:id="rId16"/>
    <p:sldId id="270" r:id="rId17"/>
    <p:sldId id="273" r:id="rId18"/>
    <p:sldId id="274" r:id="rId19"/>
    <p:sldId id="261" r:id="rId20"/>
    <p:sldId id="264" r:id="rId21"/>
    <p:sldId id="310" r:id="rId22"/>
    <p:sldId id="311" r:id="rId23"/>
    <p:sldId id="266" r:id="rId24"/>
    <p:sldId id="304" r:id="rId25"/>
    <p:sldId id="283" r:id="rId26"/>
    <p:sldId id="284" r:id="rId27"/>
    <p:sldId id="285" r:id="rId28"/>
    <p:sldId id="286" r:id="rId29"/>
    <p:sldId id="262" r:id="rId30"/>
    <p:sldId id="263" r:id="rId31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68" autoAdjust="0"/>
    <p:restoredTop sz="96416" autoAdjust="0"/>
  </p:normalViewPr>
  <p:slideViewPr>
    <p:cSldViewPr>
      <p:cViewPr varScale="1">
        <p:scale>
          <a:sx n="86" d="100"/>
          <a:sy n="86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DEB02-9FF7-4054-B733-14F1F0BE411E}" type="datetimeFigureOut">
              <a:rPr lang="ru-RU" smtClean="0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E75F8-D111-4EE6-915B-4D7FA1EDBE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8F0347-0326-42D6-870C-CE37C4BC37EB}" type="datetimeFigureOut">
              <a:rPr lang="ru-RU" smtClean="0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4565E-7EE4-4EA5-A946-11FD969F51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9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8F0347-0326-42D6-870C-CE37C4BC37EB}" type="datetimeFigureOut">
              <a:rPr lang="ru-RU" smtClean="0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4565E-7EE4-4EA5-A946-11FD969F51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57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8F0347-0326-42D6-870C-CE37C4BC37EB}" type="datetimeFigureOut">
              <a:rPr lang="ru-RU" smtClean="0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4565E-7EE4-4EA5-A946-11FD969F51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6882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8F0347-0326-42D6-870C-CE37C4BC37EB}" type="datetimeFigureOut">
              <a:rPr lang="ru-RU" smtClean="0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4565E-7EE4-4EA5-A946-11FD969F51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27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8F0347-0326-42D6-870C-CE37C4BC37EB}" type="datetimeFigureOut">
              <a:rPr lang="ru-RU" smtClean="0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4565E-7EE4-4EA5-A946-11FD969F51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0693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8F0347-0326-42D6-870C-CE37C4BC37EB}" type="datetimeFigureOut">
              <a:rPr lang="ru-RU" smtClean="0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4565E-7EE4-4EA5-A946-11FD969F51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50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8180E-3C09-45DB-A61B-5E38100B0643}" type="datetimeFigureOut">
              <a:rPr lang="ru-RU" smtClean="0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CE5B8-4B18-4A4E-A96A-E4A0FC40FF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02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B4C0F3-B162-49F4-8B16-F298EC732B43}" type="datetimeFigureOut">
              <a:rPr lang="ru-RU" smtClean="0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5EB95-314F-47D3-9983-EBD87EEE4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01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2189E-18B7-4180-8F6B-BE42D5ED32D5}" type="datetimeFigureOut">
              <a:rPr lang="ru-RU" smtClean="0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EC0A5-BA63-434D-AE6A-C9C327135A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6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08B45-AB4E-4526-AB18-785A95F85BE5}" type="datetimeFigureOut">
              <a:rPr lang="ru-RU" smtClean="0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240D3-07B3-44D5-B016-EDCA891EAD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3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F7C991-8EC8-435C-A2BD-C3BEB9058400}" type="datetimeFigureOut">
              <a:rPr lang="ru-RU" smtClean="0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54DFC-8496-4936-9721-B7BD8FAECA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2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18E50-11FD-4545-9138-EE4A87E2B777}" type="datetimeFigureOut">
              <a:rPr lang="ru-RU" smtClean="0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10CE1-C425-4A15-AF92-9B327A58CB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5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3A51C0-569F-4015-901C-274D65BC295A}" type="datetimeFigureOut">
              <a:rPr lang="ru-RU" smtClean="0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F7E62-4434-4D8A-8999-30B98B873D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3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BF677-419D-4435-9742-293F338E7549}" type="datetimeFigureOut">
              <a:rPr lang="ru-RU" smtClean="0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E1D31-DF7A-4589-AAF9-27DF0A6FB0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14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9446B9-D57B-4C35-9E3C-1B27AF080C36}" type="datetimeFigureOut">
              <a:rPr lang="ru-RU" smtClean="0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9F164-FE54-4C52-A13D-7EB4015F94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3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4088B-705D-4566-B84F-A8B55CBE7DDB}" type="datetimeFigureOut">
              <a:rPr lang="ru-RU" smtClean="0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AF026-19A9-463B-8D94-C21D824BBC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73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98F0347-0326-42D6-870C-CE37C4BC37EB}" type="datetimeFigureOut">
              <a:rPr lang="ru-RU" smtClean="0"/>
              <a:pPr>
                <a:defRPr/>
              </a:pPr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C54565E-7EE4-4EA5-A946-11FD969F51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679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a.edu.ru/" TargetMode="External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licey-ulstu.ru/" TargetMode="External"/><Relationship Id="rId5" Type="http://schemas.openxmlformats.org/officeDocument/2006/relationships/hyperlink" Target="http://www.iro73.ru/" TargetMode="External"/><Relationship Id="rId4" Type="http://schemas.openxmlformats.org/officeDocument/2006/relationships/hyperlink" Target="http://www.obrnadzor.gov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96962"/>
            <a:ext cx="9144000" cy="252067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Государственная итоговая аттестации в форме основного государственного экзамена в </a:t>
            </a: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 </a:t>
            </a: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2480" y="4077072"/>
            <a:ext cx="7999040" cy="1532467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b="1" spc="150" dirty="0">
                <a:ln w="11430"/>
                <a:solidFill>
                  <a:srgbClr val="00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Презентация для родителей и учащихся 9-х классов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G:\Залозный С.В\Документы\Сова в шапке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6838"/>
            <a:ext cx="1042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57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4775"/>
            <a:ext cx="8229600" cy="62182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расписания ОГЭ в 2019 г.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264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6"/>
          <p:cNvSpPr>
            <a:spLocks noChangeArrowheads="1"/>
          </p:cNvSpPr>
          <p:nvPr/>
        </p:nvSpPr>
        <p:spPr bwMode="auto">
          <a:xfrm>
            <a:off x="19700" y="0"/>
            <a:ext cx="91243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учащихся на ОГЭ по предметам (ППЭ) в 2019 г.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428999"/>
              </p:ext>
            </p:extLst>
          </p:nvPr>
        </p:nvGraphicFramePr>
        <p:xfrm>
          <a:off x="153358" y="1268760"/>
          <a:ext cx="8856984" cy="5410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2661">
                  <a:extLst>
                    <a:ext uri="{9D8B030D-6E8A-4147-A177-3AD203B41FA5}">
                      <a16:colId xmlns:a16="http://schemas.microsoft.com/office/drawing/2014/main" val="1993016625"/>
                    </a:ext>
                  </a:extLst>
                </a:gridCol>
                <a:gridCol w="2275699">
                  <a:extLst>
                    <a:ext uri="{9D8B030D-6E8A-4147-A177-3AD203B41FA5}">
                      <a16:colId xmlns:a16="http://schemas.microsoft.com/office/drawing/2014/main" val="2512314784"/>
                    </a:ext>
                  </a:extLst>
                </a:gridCol>
                <a:gridCol w="1555991">
                  <a:extLst>
                    <a:ext uri="{9D8B030D-6E8A-4147-A177-3AD203B41FA5}">
                      <a16:colId xmlns:a16="http://schemas.microsoft.com/office/drawing/2014/main" val="291669875"/>
                    </a:ext>
                  </a:extLst>
                </a:gridCol>
                <a:gridCol w="2394807">
                  <a:extLst>
                    <a:ext uri="{9D8B030D-6E8A-4147-A177-3AD203B41FA5}">
                      <a16:colId xmlns:a16="http://schemas.microsoft.com/office/drawing/2014/main" val="3232323331"/>
                    </a:ext>
                  </a:extLst>
                </a:gridCol>
                <a:gridCol w="1197826">
                  <a:extLst>
                    <a:ext uri="{9D8B030D-6E8A-4147-A177-3AD203B41FA5}">
                      <a16:colId xmlns:a16="http://schemas.microsoft.com/office/drawing/2014/main" val="2241896877"/>
                    </a:ext>
                  </a:extLst>
                </a:gridCol>
              </a:tblGrid>
              <a:tr h="8188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Дата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Предмет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Адрес 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 уч-ся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extLst>
                  <a:ext uri="{0D108BD9-81ED-4DB2-BD59-A6C34878D82A}">
                    <a16:rowId xmlns:a16="http://schemas.microsoft.com/office/drawing/2014/main" val="2960684971"/>
                  </a:ext>
                </a:extLst>
              </a:tr>
              <a:tr h="481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24.05.2019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Английский язык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СОШ № 57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ул. Радищева 168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extLst>
                  <a:ext uri="{0D108BD9-81ED-4DB2-BD59-A6C34878D82A}">
                    <a16:rowId xmlns:a16="http://schemas.microsoft.com/office/drawing/2014/main" val="3895170531"/>
                  </a:ext>
                </a:extLst>
              </a:tr>
              <a:tr h="481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28.05.2019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СОШ № 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ул. Л.Толстого 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extLst>
                  <a:ext uri="{0D108BD9-81ED-4DB2-BD59-A6C34878D82A}">
                    <a16:rowId xmlns:a16="http://schemas.microsoft.com/office/drawing/2014/main" val="1828289466"/>
                  </a:ext>
                </a:extLst>
              </a:tr>
              <a:tr h="481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30.05.2019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Обществознание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СОШ № 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ул. Л.Толстого 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extLst>
                  <a:ext uri="{0D108BD9-81ED-4DB2-BD59-A6C34878D82A}">
                    <a16:rowId xmlns:a16="http://schemas.microsoft.com/office/drawing/2014/main" val="3668684865"/>
                  </a:ext>
                </a:extLst>
              </a:tr>
              <a:tr h="481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04.06.2019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Информатика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СОШ № 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ул. Л.Толстого 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extLst>
                  <a:ext uri="{0D108BD9-81ED-4DB2-BD59-A6C34878D82A}">
                    <a16:rowId xmlns:a16="http://schemas.microsoft.com/office/drawing/2014/main" val="2311969457"/>
                  </a:ext>
                </a:extLst>
              </a:tr>
              <a:tr h="481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04.06.2019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География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СОШ № 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ул. Л.Толстого 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extLst>
                  <a:ext uri="{0D108BD9-81ED-4DB2-BD59-A6C34878D82A}">
                    <a16:rowId xmlns:a16="http://schemas.microsoft.com/office/drawing/2014/main" val="2524124813"/>
                  </a:ext>
                </a:extLst>
              </a:tr>
              <a:tr h="481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04.06.2019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Химия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СОШ № 57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ул. Радищева 168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extLst>
                  <a:ext uri="{0D108BD9-81ED-4DB2-BD59-A6C34878D82A}">
                    <a16:rowId xmlns:a16="http://schemas.microsoft.com/office/drawing/2014/main" val="309436919"/>
                  </a:ext>
                </a:extLst>
              </a:tr>
              <a:tr h="481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06.06.2019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Математика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СОШ № 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ул. </a:t>
                      </a:r>
                      <a:r>
                        <a:rPr lang="ru-RU" sz="1800" dirty="0" err="1">
                          <a:effectLst/>
                        </a:rPr>
                        <a:t>Л.Толстого</a:t>
                      </a:r>
                      <a:r>
                        <a:rPr lang="ru-RU" sz="1800" dirty="0">
                          <a:effectLst/>
                        </a:rPr>
                        <a:t> 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extLst>
                  <a:ext uri="{0D108BD9-81ED-4DB2-BD59-A6C34878D82A}">
                    <a16:rowId xmlns:a16="http://schemas.microsoft.com/office/drawing/2014/main" val="1287449636"/>
                  </a:ext>
                </a:extLst>
              </a:tr>
              <a:tr h="481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11.06.2019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Физика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СОШ № 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ул. </a:t>
                      </a:r>
                      <a:r>
                        <a:rPr lang="ru-RU" sz="1800" dirty="0" err="1">
                          <a:effectLst/>
                        </a:rPr>
                        <a:t>Л.Толстого</a:t>
                      </a:r>
                      <a:r>
                        <a:rPr lang="ru-RU" sz="1800" dirty="0">
                          <a:effectLst/>
                        </a:rPr>
                        <a:t> 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extLst>
                  <a:ext uri="{0D108BD9-81ED-4DB2-BD59-A6C34878D82A}">
                    <a16:rowId xmlns:a16="http://schemas.microsoft.com/office/drawing/2014/main" val="956958901"/>
                  </a:ext>
                </a:extLst>
              </a:tr>
              <a:tr h="481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11.06.2019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Биология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СОШ № 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ул. </a:t>
                      </a:r>
                      <a:r>
                        <a:rPr lang="ru-RU" sz="1800" dirty="0" err="1">
                          <a:effectLst/>
                        </a:rPr>
                        <a:t>Л.Толстого</a:t>
                      </a:r>
                      <a:r>
                        <a:rPr lang="ru-RU" sz="1800" dirty="0">
                          <a:effectLst/>
                        </a:rPr>
                        <a:t> 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extLst>
                  <a:ext uri="{0D108BD9-81ED-4DB2-BD59-A6C34878D82A}">
                    <a16:rowId xmlns:a16="http://schemas.microsoft.com/office/drawing/2014/main" val="1068603266"/>
                  </a:ext>
                </a:extLst>
              </a:tr>
              <a:tr h="243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17" marR="67517" marT="0" marB="0"/>
                </a:tc>
                <a:extLst>
                  <a:ext uri="{0D108BD9-81ED-4DB2-BD59-A6C34878D82A}">
                    <a16:rowId xmlns:a16="http://schemas.microsoft.com/office/drawing/2014/main" val="515299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59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материалы и оборудование разрешённое к использованию на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ОГЭ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487749"/>
              </p:ext>
            </p:extLst>
          </p:nvPr>
        </p:nvGraphicFramePr>
        <p:xfrm>
          <a:off x="0" y="1628800"/>
          <a:ext cx="9144000" cy="5047488"/>
        </p:xfrm>
        <a:graphic>
          <a:graphicData uri="http://schemas.openxmlformats.org/drawingml/2006/table">
            <a:tbl>
              <a:tblPr/>
              <a:tblGrid>
                <a:gridCol w="2192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Предмет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Дополнительные материалы и оборудование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Орфографические словари 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68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Математика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Таблицы квадратов двузначных чисел, формулы корней квадратного уравнения, разложения на множители квадратного трехчлена, формулы </a:t>
                      </a:r>
                      <a:r>
                        <a:rPr lang="ru-RU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члена и суммы </a:t>
                      </a:r>
                      <a:r>
                        <a:rPr lang="ru-RU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первых членов арифметической и геометрической прогрессий, основные формулы курса геометрии, линейка.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Физика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Непрограммируемый калькулятор и экспериментальное оборудование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035475"/>
              </p:ext>
            </p:extLst>
          </p:nvPr>
        </p:nvGraphicFramePr>
        <p:xfrm>
          <a:off x="0" y="25841"/>
          <a:ext cx="9144000" cy="4626864"/>
        </p:xfrm>
        <a:graphic>
          <a:graphicData uri="http://schemas.openxmlformats.org/drawingml/2006/table">
            <a:tbl>
              <a:tblPr/>
              <a:tblGrid>
                <a:gridCol w="2192741">
                  <a:extLst>
                    <a:ext uri="{9D8B030D-6E8A-4147-A177-3AD203B41FA5}">
                      <a16:colId xmlns:a16="http://schemas.microsoft.com/office/drawing/2014/main" val="1403744381"/>
                    </a:ext>
                  </a:extLst>
                </a:gridCol>
                <a:gridCol w="6951259">
                  <a:extLst>
                    <a:ext uri="{9D8B030D-6E8A-4147-A177-3AD203B41FA5}">
                      <a16:colId xmlns:a16="http://schemas.microsoft.com/office/drawing/2014/main" val="2364619371"/>
                    </a:ext>
                  </a:extLst>
                </a:gridCol>
              </a:tblGrid>
              <a:tr h="11894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Химия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Периодическая система химических элементов Д.И.Менделеева, таблица растворимости солей, кислот и оснований в воде, электрохимический ряд напряжений металлов, непрограммируемый калькулятор.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344861"/>
                  </a:ext>
                </a:extLst>
              </a:tr>
              <a:tr h="892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География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Линейка, непрограммируемый калькулятор, географические атласы для 7, 8 и 9 классов (любого издательства)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657749"/>
                  </a:ext>
                </a:extLst>
              </a:tr>
              <a:tr h="5947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Литература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Полные тексты художественных произведений, а также сборники лирики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030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06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9" y="-23826"/>
            <a:ext cx="8762997" cy="1524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и принадлежности на ОГЭ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66689" y="1571625"/>
            <a:ext cx="4048122" cy="50006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FF0000"/>
              </a:buClr>
              <a:defRPr/>
            </a:pPr>
            <a:r>
              <a:rPr lang="ru-RU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забыть: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</a:t>
            </a:r>
          </a:p>
          <a:p>
            <a:pPr>
              <a:buClr>
                <a:srgbClr val="FF0000"/>
              </a:buClr>
              <a:defRPr/>
            </a:pP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defRPr/>
            </a:pP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643438" y="1500174"/>
            <a:ext cx="4286248" cy="50720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FF0000"/>
              </a:buClr>
              <a:defRPr/>
            </a:pPr>
            <a:r>
              <a:rPr lang="ru-RU" sz="3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собой взять: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Чёрную </a:t>
            </a:r>
            <a:r>
              <a:rPr lang="ru-RU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гелевую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ручку (нужно взять запасную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Разрешённые дополнительные материалы и оборудование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965484"/>
              </p:ext>
            </p:extLst>
          </p:nvPr>
        </p:nvGraphicFramePr>
        <p:xfrm>
          <a:off x="2123728" y="0"/>
          <a:ext cx="4968552" cy="6842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2" name="Acrobat Document" r:id="rId3" imgW="5828995" imgH="8029375" progId="AcroExch.Document.11">
                  <p:embed/>
                </p:oleObj>
              </mc:Choice>
              <mc:Fallback>
                <p:oleObj name="Acrobat Document" r:id="rId3" imgW="5828995" imgH="80293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0"/>
                        <a:ext cx="4968552" cy="6842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Процедура проведения ГИА (ОГЭ)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692696"/>
            <a:ext cx="85725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ГИА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проводится в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пункте проведения экзамена (ППЭ) – другое ОО.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Участнику ГИА в день проведения экзамена необходимо явиться в ППЭ не позднее, чем за 1 час до начала экзамена.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Учащиеся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сидят за отдельным столом в аудитории по 15 человек.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Каждый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учащийся обеспечивается индивидуальным комплектом с текстом экзаменационный работы и бланками для записи ответов.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нструктаж о порядке проведения ГИА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Строгое соблюдение процедуры проведения ГИА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035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запрещено на ГИА (ОГЭ) !!!</a:t>
            </a:r>
            <a:endParaRPr lang="ru-RU" sz="3000" dirty="0"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0" y="764704"/>
            <a:ext cx="9144000" cy="5256584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умышленная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порча бланков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разговоры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вставания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мест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пересаживания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обмен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любыми материалами и предметами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наличие и использование мобильных телефонов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иных средств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связи, фото и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видеоаппаратуры, портативных персональных компьютеров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ноутбуков,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КПК и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других)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пользование указанными материалами запрещено как в аудитории, так и во всём ППЭ на протяжении всего экзамена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пользование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справочными материалами кроме оговоренных в нормативных документах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хождение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ППЭ во время экзамена без сопровождения</a:t>
            </a:r>
          </a:p>
          <a:p>
            <a:pPr>
              <a:defRPr/>
            </a:pP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" pitchFamily="18" charset="0"/>
            </a:endParaRPr>
          </a:p>
        </p:txBody>
      </p:sp>
      <p:sp>
        <p:nvSpPr>
          <p:cNvPr id="4" name="Стрелка углом вверх 3"/>
          <p:cNvSpPr/>
          <p:nvPr/>
        </p:nvSpPr>
        <p:spPr bwMode="auto">
          <a:xfrm rot="5400000">
            <a:off x="2262613" y="5536388"/>
            <a:ext cx="642943" cy="1928825"/>
          </a:xfrm>
          <a:prstGeom prst="bentUpArrow">
            <a:avLst>
              <a:gd name="adj1" fmla="val 25000"/>
              <a:gd name="adj2" fmla="val 50000"/>
              <a:gd name="adj3" fmla="val 43391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4067944" y="6143602"/>
            <a:ext cx="4786313" cy="714398"/>
          </a:xfrm>
          <a:prstGeom prst="ellipse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" pitchFamily="18" charset="0"/>
              </a:rPr>
              <a:t>Удаление с ГИА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6"/>
            <a:ext cx="8229600" cy="50347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апелляции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214282" y="811936"/>
            <a:ext cx="8715436" cy="3075238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457200" algn="l"/>
              </a:tabLst>
              <a:defRPr/>
            </a:pP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Выпускник имеет право подать апелляции:</a:t>
            </a:r>
            <a:endParaRPr lang="ru-RU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о нарушении процедуры проведения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ГИА (ОГЭ)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— </a:t>
            </a:r>
            <a:r>
              <a:rPr lang="ru-RU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день экзамена после сдачи бланков ГИА </a:t>
            </a:r>
            <a:r>
              <a:rPr lang="ru-R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(ОГЭ) до </a:t>
            </a:r>
            <a:r>
              <a:rPr lang="ru-RU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выхода из ППЭ; </a:t>
            </a:r>
            <a:endParaRPr lang="ru-RU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 несогласии с выставленными баллами по ГИА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(ОГЭ)— </a:t>
            </a:r>
            <a:r>
              <a:rPr lang="ru-RU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течение </a:t>
            </a:r>
            <a:r>
              <a:rPr lang="ru-R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двух </a:t>
            </a:r>
            <a:r>
              <a:rPr lang="ru-RU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календарных дней после официального объявления результатов экзамена </a:t>
            </a:r>
            <a:endParaRPr lang="ru-RU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14282" y="4000504"/>
            <a:ext cx="8715436" cy="25717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Конфликтной комиссией не принимаются апелляции по вопросам: </a:t>
            </a:r>
            <a:endParaRPr lang="ru-RU" sz="2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ru-RU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содержания и структуры </a:t>
            </a:r>
            <a:r>
              <a:rPr lang="ru-RU" sz="2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КИМов</a:t>
            </a:r>
            <a:r>
              <a:rPr lang="ru-RU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 </a:t>
            </a:r>
            <a:endParaRPr 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ru-RU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связанным с нарушением выпускником процедуры </a:t>
            </a:r>
            <a:r>
              <a:rPr lang="ru-RU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ГИА (ОГЭ) </a:t>
            </a:r>
            <a:r>
              <a:rPr lang="ru-RU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или инструкции по заполнению бланков </a:t>
            </a:r>
            <a:r>
              <a:rPr lang="ru-RU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ГИА (ОГЭ)</a:t>
            </a:r>
            <a:endParaRPr 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59432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экзамена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14311" y="908720"/>
            <a:ext cx="8715375" cy="554461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Выпускники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классов, получившие на государственной итоговой аттестации неудовлетворительный результат по одному из учебных предметов, включённых в список обязательных, повторно допускаются к сдаче ГИА в текущем учебном году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Обучающимся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прошедшим ГИА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(ОГЭ) или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получившим на ГИА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(ОГЭ) неудовлетворительные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более чем по двум учебным предметам, либо получившим повторно неудовлетворительный результат по одному или двум учебным предметам на ГИА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(ОГЭ) в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сроки, предоставляется право пройти ГИА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(ОГЭ) по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соответствующим учебным предметам не ранее 1 сентября текущего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Нормативная база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20840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Закон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№ 273-ФЗ «Об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образовании в </a:t>
            </a:r>
            <a:r>
              <a:rPr lang="ru-RU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Федерации»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(от 29.12.2012 г.)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Порядок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о государственной итоговой аттестации по образовательным программам основного общего образования (с изменениями)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Приказы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распоряжения федеральных, региональных и муниципальных органов власти в сфере образования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Локальные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акты лицея</a:t>
            </a:r>
          </a:p>
        </p:txBody>
      </p:sp>
    </p:spTree>
    <p:extLst>
      <p:ext uri="{BB962C8B-B14F-4D97-AF65-F5344CB8AC3E}">
        <p14:creationId xmlns:p14="http://schemas.microsoft.com/office/powerpoint/2010/main" val="369762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выпускника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1785938"/>
            <a:ext cx="850106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ттестат об основном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общем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образовании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3650" y="4509120"/>
            <a:ext cx="85010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Похвальная грамота (может быть выдана)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780928"/>
            <a:ext cx="8501063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Свидетельство о результатах ГИА (по необходимости при продолжении обучения в другом ОО)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" y="188640"/>
            <a:ext cx="9133087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" y="188640"/>
            <a:ext cx="9125744" cy="653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5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054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выставляется в аттестат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251520" y="1628800"/>
            <a:ext cx="8643938" cy="358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ru-RU" sz="2800" b="1" dirty="0"/>
              <a:t>итоговые отметки: 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b="1" dirty="0"/>
              <a:t>	- по каждому общеобразовательному предмету инвариантной части базисного учебного </a:t>
            </a:r>
            <a:r>
              <a:rPr lang="ru-RU" sz="2800" b="1" dirty="0" smtClean="0"/>
              <a:t>плана лицея;</a:t>
            </a:r>
            <a:endParaRPr lang="ru-RU" sz="2800" b="1" dirty="0"/>
          </a:p>
          <a:p>
            <a:pPr marL="609600" indent="-609600">
              <a:lnSpc>
                <a:spcPct val="90000"/>
              </a:lnSpc>
            </a:pPr>
            <a:r>
              <a:rPr lang="ru-RU" sz="2800" b="1" dirty="0"/>
              <a:t>	- по каждому общеобразовательному предмету вариативной части учебного плана </a:t>
            </a:r>
            <a:r>
              <a:rPr lang="ru-RU" sz="2800" b="1" dirty="0" smtClean="0"/>
              <a:t>лицея, </a:t>
            </a:r>
            <a:r>
              <a:rPr lang="ru-RU" sz="2800" b="1" dirty="0" err="1"/>
              <a:t>изучавшемуся</a:t>
            </a:r>
            <a:r>
              <a:rPr lang="ru-RU" sz="2800" b="1" dirty="0"/>
              <a:t> выпускником, в случае если на его изучение отводилось </a:t>
            </a:r>
            <a:r>
              <a:rPr lang="ru-RU" sz="2800" b="1" dirty="0" smtClean="0"/>
              <a:t>не </a:t>
            </a:r>
            <a:r>
              <a:rPr lang="ru-RU" sz="2800" b="1" dirty="0"/>
              <a:t>менее 64 часов за два учебных года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9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63" y="620688"/>
            <a:ext cx="919518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1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05" y="692696"/>
            <a:ext cx="919518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9518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89" y="0"/>
            <a:ext cx="8229600" cy="9286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Сайты по вопросам ГИА (ОГЭ)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643938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www.fipi.ru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институт педагогических измерений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www.gia.edu.ru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Информационный портал ГИА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www.obrnadzor.gov.ru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Федеральная служба по надзору в сфере образования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науки</a:t>
            </a:r>
          </a:p>
          <a:p>
            <a:pPr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www.iro73.ru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развития образования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www.licey-ulstu.ru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ицей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УлГТУ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20"/>
            <a:ext cx="9144000" cy="64713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Сдаваемые предметы на ОГЭ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14311" y="657355"/>
            <a:ext cx="8715375" cy="620064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rgbClr val="FFFF00"/>
              </a:buClr>
              <a:defRPr/>
            </a:pPr>
            <a:r>
              <a:rPr lang="ru-RU" sz="3000" b="1" u="sng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Выпускники </a:t>
            </a:r>
            <a:r>
              <a:rPr lang="en-US" sz="3000" b="1" u="sng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</a:t>
            </a:r>
            <a:r>
              <a:rPr lang="ru-RU" sz="3000" b="1" u="sng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классов лицея сдают 2 обязательных  экзамена</a:t>
            </a:r>
            <a:r>
              <a:rPr lang="ru-RU" sz="3000" b="1" u="sng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3000" b="1" u="sng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u="sng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рус.язык</a:t>
            </a:r>
            <a:r>
              <a:rPr lang="ru-RU" sz="3000" b="1" u="sng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математика, а также 2 экзамена по выбору  </a:t>
            </a:r>
          </a:p>
          <a:p>
            <a:pPr eaLnBrk="1" hangingPunct="1">
              <a:buClr>
                <a:srgbClr val="FFFF00"/>
              </a:buClr>
              <a:defRPr/>
            </a:pP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продолжения обучения в профильных 10-х классах лицея выпускникам рекомендовано сдавать  </a:t>
            </a:r>
            <a:r>
              <a:rPr lang="ru-RU" sz="2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предмета соответствующих профилю обучения  в 10-х  классах:</a:t>
            </a:r>
          </a:p>
          <a:p>
            <a:pPr marL="0" indent="0" eaLnBrk="1" hangingPunct="1">
              <a:buClr>
                <a:srgbClr val="FFFF00"/>
              </a:buClr>
              <a:buNone/>
              <a:defRPr/>
            </a:pP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ru-RU" sz="2600" b="1" u="sng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физико-математический профиль </a:t>
            </a: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(физика, информатика и ИКТ);</a:t>
            </a:r>
          </a:p>
          <a:p>
            <a:pPr marL="0" indent="0" eaLnBrk="1" hangingPunct="1">
              <a:buClr>
                <a:srgbClr val="FFFF00"/>
              </a:buClr>
              <a:buNone/>
              <a:defRPr/>
            </a:pP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600" b="1" u="sng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социально-экономический профиль </a:t>
            </a: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(география, обществознание)</a:t>
            </a:r>
          </a:p>
          <a:p>
            <a:pPr eaLnBrk="1" hangingPunct="1">
              <a:buClr>
                <a:srgbClr val="FFFF00"/>
              </a:buClr>
              <a:defRPr/>
            </a:pP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Выпускники, уходящие из лицея, сдают 2 предмета ОГЭ по выбору исходя из продолжения последующего обучения в других учебных заведениях</a:t>
            </a:r>
          </a:p>
          <a:p>
            <a:pPr marL="0" indent="0" algn="ctr" eaLnBrk="1" hangingPunct="1"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учащиеся сдают 4 экзамена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9544"/>
            <a:ext cx="7920880" cy="87741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Телефоны по вопросам ГИА (ОГЭ)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1785938"/>
            <a:ext cx="8643938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41-79-44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Министерство образования Ульяновской области</a:t>
            </a:r>
          </a:p>
          <a:p>
            <a:pPr>
              <a:defRPr/>
            </a:pPr>
            <a:r>
              <a:rPr lang="ru-RU" sz="3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27-26-92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Управление образования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г.Ульяновска</a:t>
            </a:r>
          </a:p>
          <a:p>
            <a:pPr>
              <a:defRPr/>
            </a:pPr>
            <a:r>
              <a:rPr lang="ru-RU" sz="3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44-01-92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ицей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УлГТУ (учебная часть)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449" y="25949"/>
            <a:ext cx="8229600" cy="60124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Сдаваемые предметы на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ОГЭ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971600" y="788874"/>
            <a:ext cx="7200800" cy="917338"/>
          </a:xfrm>
          <a:prstGeom prst="ellips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Обязательные предметы (2):</a:t>
            </a:r>
          </a:p>
          <a:p>
            <a:pPr algn="ctr"/>
            <a:r>
              <a:rPr lang="ru-RU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язык, математика</a:t>
            </a:r>
            <a:endParaRPr lang="ru-RU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414" y="2757042"/>
            <a:ext cx="4114800" cy="100811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 обучение в профильных классах лицея            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30978" y="2757042"/>
            <a:ext cx="4114800" cy="923087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продолжения обучения в профильных классах лицея            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448195"/>
            <a:ext cx="2057400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Физико-математический профиль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99046" y="4023899"/>
            <a:ext cx="1152128" cy="288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414" y="5793979"/>
            <a:ext cx="2057400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71054" y="5442958"/>
            <a:ext cx="1080120" cy="2923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44770" y="4097008"/>
            <a:ext cx="3287216" cy="271978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Физика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Химия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Биология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</a:t>
            </a:r>
          </a:p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Англ.язык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-586" y="6326014"/>
            <a:ext cx="2140400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6312314" y="3765154"/>
            <a:ext cx="1152128" cy="288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57200" y="1791237"/>
            <a:ext cx="8229600" cy="811603"/>
          </a:xfrm>
          <a:prstGeom prst="ellips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Обязательные предметы по выбору (2):</a:t>
            </a:r>
          </a:p>
          <a:p>
            <a:pPr algn="ctr"/>
            <a:endParaRPr lang="ru-RU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868125" y="4016936"/>
            <a:ext cx="1152128" cy="288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68216" y="4448195"/>
            <a:ext cx="2057400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Социально-экономический профиль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15489" y="5822182"/>
            <a:ext cx="2057400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2856176" y="5456903"/>
            <a:ext cx="1080120" cy="2923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22814" y="6349686"/>
            <a:ext cx="2608163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Обществознание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90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0290"/>
            <a:ext cx="9144000" cy="1064431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Итоговое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устное собеседование по русскому языку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5515" y="1628800"/>
            <a:ext cx="3815213" cy="1436981"/>
          </a:xfrm>
          <a:prstGeom prst="ellipse">
            <a:avLst/>
          </a:prstGeom>
          <a:solidFill>
            <a:srgbClr val="FFFF66"/>
          </a:solidFill>
          <a:ln w="5715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стное собеседование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323590" y="1628800"/>
            <a:ext cx="2566780" cy="1433248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ОГЭ 2019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264884" y="1731376"/>
            <a:ext cx="1926596" cy="1308157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Условие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515" y="3718553"/>
            <a:ext cx="1540565" cy="37768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Зачёт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87150" y="3922643"/>
            <a:ext cx="1540565" cy="37768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Незачёт</a:t>
            </a:r>
          </a:p>
        </p:txBody>
      </p:sp>
      <p:cxnSp>
        <p:nvCxnSpPr>
          <p:cNvPr id="10" name="Прямая со стрелкой 9"/>
          <p:cNvCxnSpPr>
            <a:endCxn id="7" idx="0"/>
          </p:cNvCxnSpPr>
          <p:nvPr/>
        </p:nvCxnSpPr>
        <p:spPr>
          <a:xfrm flipH="1">
            <a:off x="1055798" y="3062048"/>
            <a:ext cx="1022467" cy="656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4"/>
            <a:endCxn id="8" idx="0"/>
          </p:cNvCxnSpPr>
          <p:nvPr/>
        </p:nvCxnSpPr>
        <p:spPr>
          <a:xfrm>
            <a:off x="2193122" y="3065781"/>
            <a:ext cx="1264311" cy="8568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9048" y="4643352"/>
            <a:ext cx="3578087" cy="1815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Расписание:</a:t>
            </a:r>
          </a:p>
          <a:p>
            <a:pPr marL="342900" indent="-342900" algn="ctr">
              <a:buFontTx/>
              <a:buChar char="-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13.02.2019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</a:p>
          <a:p>
            <a:pPr marL="342900" indent="-342900" algn="ctr">
              <a:buFontTx/>
              <a:buChar char="-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13.03.2019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 algn="ctr">
              <a:buFontTx/>
              <a:buChar char="-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06.05.2019 г.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4643352"/>
            <a:ext cx="395833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собеседование проводится в своём ОО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1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477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 и время основного государственного экзамена 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85750" y="1340768"/>
            <a:ext cx="8572500" cy="5372620"/>
          </a:xfrm>
          <a:ln w="381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3000" b="1" dirty="0" smtClean="0">
                <a:solidFill>
                  <a:srgbClr val="FFFF00"/>
                </a:solidFill>
              </a:rPr>
              <a:t>Начало всех экзаменов –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10.00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3000" b="1" dirty="0" smtClean="0">
                <a:solidFill>
                  <a:srgbClr val="FFFF00"/>
                </a:solidFill>
              </a:rPr>
              <a:t>Продолжительность экзаменов:</a:t>
            </a:r>
          </a:p>
          <a:p>
            <a:pPr eaLnBrk="1" hangingPunct="1">
              <a:buFontTx/>
              <a:buChar char="-"/>
            </a:pPr>
            <a:r>
              <a:rPr lang="ru-RU" sz="2800" b="1" dirty="0" smtClean="0">
                <a:solidFill>
                  <a:srgbClr val="FFFF00"/>
                </a:solidFill>
              </a:rPr>
              <a:t>Математика, русский язык, литература – 235 минут (3 часа 55 минут)</a:t>
            </a:r>
          </a:p>
          <a:p>
            <a:pPr eaLnBrk="1" hangingPunct="1">
              <a:buFontTx/>
              <a:buChar char="-"/>
            </a:pPr>
            <a:r>
              <a:rPr lang="ru-RU" sz="2800" b="1" dirty="0" smtClean="0">
                <a:solidFill>
                  <a:srgbClr val="FFFF00"/>
                </a:solidFill>
              </a:rPr>
              <a:t>Физика, обществознание, биология, история – 180 минут (3 часа)</a:t>
            </a:r>
          </a:p>
          <a:p>
            <a:pPr eaLnBrk="1" hangingPunct="1">
              <a:buFontTx/>
              <a:buChar char="-"/>
            </a:pPr>
            <a:r>
              <a:rPr lang="ru-RU" sz="2800" b="1" dirty="0" smtClean="0">
                <a:solidFill>
                  <a:srgbClr val="FFFF00"/>
                </a:solidFill>
              </a:rPr>
              <a:t>Информатика и ИКТ– 150 минут (2 часа 30 минут)</a:t>
            </a:r>
          </a:p>
          <a:p>
            <a:pPr eaLnBrk="1" hangingPunct="1">
              <a:buFontTx/>
              <a:buChar char="-"/>
            </a:pPr>
            <a:r>
              <a:rPr lang="ru-RU" sz="2800" b="1" dirty="0" smtClean="0">
                <a:solidFill>
                  <a:srgbClr val="FFFF00"/>
                </a:solidFill>
              </a:rPr>
              <a:t>География, Химия – 120 минут (2 часа)</a:t>
            </a:r>
          </a:p>
          <a:p>
            <a:pPr eaLnBrk="1" hangingPunct="1">
              <a:buFontTx/>
              <a:buChar char="-"/>
            </a:pPr>
            <a:r>
              <a:rPr lang="ru-RU" sz="2800" b="1" dirty="0" err="1" smtClean="0">
                <a:solidFill>
                  <a:srgbClr val="FFFF00"/>
                </a:solidFill>
              </a:rPr>
              <a:t>Ин.язык</a:t>
            </a:r>
            <a:r>
              <a:rPr lang="ru-RU" sz="2800" b="1" dirty="0" smtClean="0">
                <a:solidFill>
                  <a:srgbClr val="FFFF00"/>
                </a:solidFill>
              </a:rPr>
              <a:t> – 130 минут (2 часа 10 минут)</a:t>
            </a:r>
          </a:p>
        </p:txBody>
      </p:sp>
    </p:spTree>
    <p:extLst>
      <p:ext uri="{BB962C8B-B14F-4D97-AF65-F5344CB8AC3E}">
        <p14:creationId xmlns:p14="http://schemas.microsoft.com/office/powerpoint/2010/main" val="29998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Допуск к государственной итоговой аттестации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2" y="1410419"/>
            <a:ext cx="8715375" cy="5447581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государственной итогово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аттестации допускаются обучающие 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</a:t>
            </a:r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классов, не имеющие академической задолженности, в том числе и за итоговое собеседование по русскому языку, в полном объёме выполнившие учебный план и имеющие положительные годовые отметки по всем предметам учебного плана лицея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Учащиеся, имеющие одну и более неудовлетворительных отметок не допускаются к экзаменам и оставляются на повторный год обучения</a:t>
            </a:r>
            <a:endParaRPr lang="ru-RU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08D1C-344B-45D6-B447-BD27B44381A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90876"/>
            <a:ext cx="8229600" cy="487705"/>
          </a:xfrm>
          <a:prstGeom prst="rect">
            <a:avLst/>
          </a:prstGeom>
        </p:spPr>
        <p:txBody>
          <a:bodyPr vert="horz" lIns="84406" tIns="42203" rIns="84406" bIns="42203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9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</a:t>
            </a:r>
            <a:r>
              <a:rPr lang="ru-RU" sz="369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ГИА</a:t>
            </a:r>
            <a:endParaRPr lang="ru-RU" sz="3692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0" y="2807090"/>
            <a:ext cx="9144000" cy="11865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Подача выпускником </a:t>
            </a:r>
            <a:r>
              <a:rPr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заявления 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директору лицея с перечнем сдаваемых </a:t>
            </a:r>
            <a:r>
              <a:rPr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предметов 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(до 1 марта)</a:t>
            </a:r>
            <a:endParaRPr lang="ru-RU" sz="2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4044462" y="4070730"/>
            <a:ext cx="593481" cy="404159"/>
          </a:xfrm>
          <a:prstGeom prst="downArrow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97109" y="4564932"/>
            <a:ext cx="8704385" cy="79130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Внесение данных выпускника в </a:t>
            </a:r>
            <a:r>
              <a:rPr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Базу данных</a:t>
            </a:r>
            <a:endParaRPr lang="ru-RU" sz="2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4044462" y="5441823"/>
            <a:ext cx="593481" cy="418898"/>
          </a:xfrm>
          <a:prstGeom prst="downArrow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28995" y="5950687"/>
            <a:ext cx="8440615" cy="8764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выпускником </a:t>
            </a:r>
            <a:r>
              <a:rPr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ОГЭ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(возможно)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-8729" y="855619"/>
            <a:ext cx="9144000" cy="135694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Подача выпускником </a:t>
            </a:r>
            <a:r>
              <a:rPr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заявления 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директору лицея </a:t>
            </a:r>
            <a:r>
              <a:rPr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для участия в итоговом собеседовании по русскому языку</a:t>
            </a: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4044462" y="2328720"/>
            <a:ext cx="593481" cy="404159"/>
          </a:xfrm>
          <a:prstGeom prst="downArrow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489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66" y="260648"/>
            <a:ext cx="911283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Директору МБОУ Лицей при </a:t>
            </a:r>
            <a:r>
              <a:rPr lang="ru-RU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УлГТУ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Котельниковой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Н.М.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от выпускника(</a:t>
            </a:r>
            <a:r>
              <a:rPr lang="ru-RU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цы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 9 класса______</a:t>
            </a:r>
          </a:p>
          <a:p>
            <a:pPr algn="r">
              <a:spcAft>
                <a:spcPts val="0"/>
              </a:spcAft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r">
              <a:spcAft>
                <a:spcPts val="0"/>
              </a:spcAft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</a:t>
            </a:r>
          </a:p>
          <a:p>
            <a:pPr algn="r">
              <a:spcAft>
                <a:spcPts val="0"/>
              </a:spcAft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								 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(</a:t>
            </a:r>
            <a:r>
              <a:rPr lang="ru-RU" sz="1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Ф.И.О.полностью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ЗАЯВЛЕНИЕ</a:t>
            </a:r>
          </a:p>
          <a:p>
            <a:pPr algn="ctr">
              <a:spcAft>
                <a:spcPts val="0"/>
              </a:spcAft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 участии в государственной (итоговой) аттестации в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новой форме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(май-июнь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2019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Прошу включить меня в число участников государственной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итоговой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аттестации в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форме основного государственного экзамена на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территории Ульяновской области в мае-июне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2014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г. по следующим общеобразовательным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предметам:  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 порядком сдачи ГИА в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форме основного государственного экзамена ознакомлен(а).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		 </a:t>
            </a:r>
            <a:endParaRPr lang="ru-RU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«_____»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2019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г.			___________</a:t>
            </a:r>
          </a:p>
          <a:p>
            <a:pPr marL="228600">
              <a:spcAft>
                <a:spcPts val="0"/>
              </a:spcAft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								   (подпись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Согласен(а) на обработку персональных данных с целью формирования баз данных участников ГИА и результатов ГИА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форме основного государственного экзамена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476500" indent="220980">
              <a:spcAft>
                <a:spcPts val="0"/>
              </a:spcAft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(_____________________)</a:t>
            </a:r>
          </a:p>
          <a:p>
            <a:pPr marL="228600">
              <a:spcAft>
                <a:spcPts val="0"/>
              </a:spcAft>
            </a:pP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		 (подпись)             (фамилия родителя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68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2780</TotalTime>
  <Words>1160</Words>
  <Application>Microsoft Office PowerPoint</Application>
  <PresentationFormat>Экран (4:3)</PresentationFormat>
  <Paragraphs>212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Bookman</vt:lpstr>
      <vt:lpstr>Calibri</vt:lpstr>
      <vt:lpstr>Century Gothic</vt:lpstr>
      <vt:lpstr>Times New Roman</vt:lpstr>
      <vt:lpstr>Wingdings</vt:lpstr>
      <vt:lpstr>Wingdings 3</vt:lpstr>
      <vt:lpstr>Сектор</vt:lpstr>
      <vt:lpstr>Acrobat Document</vt:lpstr>
      <vt:lpstr>Государственная итоговая аттестации в форме основного государственного экзамена в 2019 г.</vt:lpstr>
      <vt:lpstr>Нормативная база</vt:lpstr>
      <vt:lpstr>Сдаваемые предметы на ОГЭ</vt:lpstr>
      <vt:lpstr>Сдаваемые предметы на ОГЭ</vt:lpstr>
      <vt:lpstr>Итоговое устное собеседование по русскому языку</vt:lpstr>
      <vt:lpstr>Продолжительность  и время основного государственного экзамена </vt:lpstr>
      <vt:lpstr>Допуск к государственной итоговой аттестации</vt:lpstr>
      <vt:lpstr>Презентация PowerPoint</vt:lpstr>
      <vt:lpstr>Презентация PowerPoint</vt:lpstr>
      <vt:lpstr>расписания ОГЭ в 2019 г. </vt:lpstr>
      <vt:lpstr>Презентация PowerPoint</vt:lpstr>
      <vt:lpstr>Дополнительные материалы и оборудование разрешённое к использованию на ОГЭ </vt:lpstr>
      <vt:lpstr>Презентация PowerPoint</vt:lpstr>
      <vt:lpstr>Документы и принадлежности на ОГЭ</vt:lpstr>
      <vt:lpstr>Презентация PowerPoint</vt:lpstr>
      <vt:lpstr>Процедура проведения ГИА (ОГЭ)</vt:lpstr>
      <vt:lpstr>запрещено на ГИА (ОГЭ) !!!</vt:lpstr>
      <vt:lpstr>Подача апелляции</vt:lpstr>
      <vt:lpstr>Результаты экзамена</vt:lpstr>
      <vt:lpstr>Документы выпускника</vt:lpstr>
      <vt:lpstr>Презентация PowerPoint</vt:lpstr>
      <vt:lpstr>Презентация PowerPoint</vt:lpstr>
      <vt:lpstr>Что выставляется в аттестат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Сайты по вопросам ГИА (ОГЭ)</vt:lpstr>
      <vt:lpstr>Телефоны по вопросам ГИА (ОГЭ)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 Залозный</cp:lastModifiedBy>
  <cp:revision>231</cp:revision>
  <cp:lastPrinted>2015-04-16T14:10:11Z</cp:lastPrinted>
  <dcterms:created xsi:type="dcterms:W3CDTF">2010-02-04T07:06:59Z</dcterms:created>
  <dcterms:modified xsi:type="dcterms:W3CDTF">2019-04-19T11:14:28Z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TC300069181049</vt:lpwstr>
  </property>
</Properties>
</file>